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 varScale="1">
        <p:scale>
          <a:sx n="79" d="100"/>
          <a:sy n="79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D8EDAFA-C21B-43BE-B7CF-32257C8ACEEB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58B928-5430-47A1-893A-10A38E8E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ED0712-1C5C-45B8-AC1B-87B9D39198BC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4DA1253-63ED-4A93-93E3-EBC3805A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99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5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2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8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1253-63ED-4A93-93E3-EBC3805A7E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1600"/>
          </a:xfrm>
          <a:noFill/>
          <a:ln>
            <a:noFill/>
          </a:ln>
        </p:spPr>
        <p:txBody>
          <a:bodyPr lIns="182880" tIns="182880" rIns="182880" bIns="182880"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lIns="182880" tIns="182880" rIns="182880" bIns="18288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08750"/>
            <a:ext cx="2133600" cy="273050"/>
          </a:xfrm>
        </p:spPr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724" y="6508750"/>
            <a:ext cx="2895600" cy="2730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648" y="6508750"/>
            <a:ext cx="2130552" cy="273050"/>
          </a:xfrm>
        </p:spPr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579019"/>
            <a:ext cx="9144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 rot="5400000">
            <a:off x="4535424" y="2249423"/>
            <a:ext cx="91440" cy="9125712"/>
            <a:chOff x="0" y="0"/>
            <a:chExt cx="274320" cy="6858000"/>
          </a:xfrm>
        </p:grpSpPr>
        <p:sp>
          <p:nvSpPr>
            <p:cNvPr id="9" name="Rectangle 8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588" y="1752600"/>
            <a:ext cx="5078412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1" y="2981324"/>
            <a:ext cx="7168179" cy="1371600"/>
          </a:xfrm>
        </p:spPr>
        <p:txBody>
          <a:bodyPr lIns="182880" rIns="182880" anchor="b" anchorCtr="0"/>
          <a:lstStyle>
            <a:lvl1pPr marL="0" indent="0"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20" y="4519613"/>
            <a:ext cx="7168179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lIns="182880" rIns="182880" anchor="t" anchorCtr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22294" y="4419600"/>
            <a:ext cx="73152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2080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527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59685"/>
            <a:ext cx="34290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2294" y="1659685"/>
            <a:ext cx="34290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734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95400" y="2299447"/>
            <a:ext cx="7239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7" name="Rectangle 6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6" name="Rectangle 5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88259"/>
            <a:ext cx="3008313" cy="1246841"/>
          </a:xfrm>
        </p:spPr>
        <p:txBody>
          <a:bodyPr anchor="ctr" anchorCtr="0"/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5720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6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431830" y="3902170"/>
            <a:ext cx="445312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92024"/>
            <a:ext cx="3008376" cy="1243584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905000"/>
            <a:ext cx="4572000" cy="4224528"/>
          </a:xfrm>
          <a:noFill/>
          <a:ln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9424" cy="3273552"/>
          </a:xfr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>
            <a:lvl1pPr marL="0" indent="0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431830" y="3902170"/>
            <a:ext cx="445312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49808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260" y="1734671"/>
            <a:ext cx="7223760" cy="4235823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2647" y="65087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D9689572-FF56-45BF-83CF-C2BB5456A43A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3353" y="6508750"/>
            <a:ext cx="4572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68D764DA-0A5F-4568-819E-304359363A0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21" name="Rectangle 20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588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632" indent="-228600" algn="l" defTabSz="914400" rtl="0" eaLnBrk="1" latinLnBrk="0" hangingPunct="1">
        <a:spcBef>
          <a:spcPts val="15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indent="-228600" algn="l" defTabSz="914400" rtl="0" eaLnBrk="1" latinLnBrk="0" hangingPunct="1">
        <a:spcBef>
          <a:spcPts val="1500"/>
        </a:spcBef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41832" indent="-228600" algn="l" defTabSz="914400" rtl="0" eaLnBrk="1" latinLnBrk="0" hangingPunct="1">
        <a:spcBef>
          <a:spcPts val="1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432" indent="-228600" algn="l" defTabSz="914400" rtl="0" eaLnBrk="1" latinLnBrk="0" hangingPunct="1">
        <a:spcBef>
          <a:spcPts val="1500"/>
        </a:spcBef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990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6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2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8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SFreeman@uams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KWWanas@uams.edu" TargetMode="External"/><Relationship Id="rId4" Type="http://schemas.openxmlformats.org/officeDocument/2006/relationships/hyperlink" Target="mailto:DLiu@uam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 P&amp;T Database</a:t>
            </a:r>
            <a:br>
              <a:rPr lang="en-US" dirty="0" smtClean="0"/>
            </a:br>
            <a:r>
              <a:rPr lang="en-US" sz="2400" dirty="0" smtClean="0"/>
              <a:t>Department Chair Guide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772400" cy="1371600"/>
          </a:xfrm>
        </p:spPr>
        <p:txBody>
          <a:bodyPr/>
          <a:lstStyle/>
          <a:p>
            <a:r>
              <a:rPr lang="en-US" u="sng" dirty="0" smtClean="0">
                <a:latin typeface="+mj-lt"/>
              </a:rPr>
              <a:t>https://promotiontenure.uams.edu/ </a:t>
            </a:r>
            <a:endParaRPr 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6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98080" cy="1143000"/>
          </a:xfrm>
        </p:spPr>
        <p:txBody>
          <a:bodyPr/>
          <a:lstStyle/>
          <a:p>
            <a:r>
              <a:rPr lang="en-US" dirty="0" smtClean="0"/>
              <a:t>Request Outside Letters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2027" y="838200"/>
            <a:ext cx="286957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 generated email is shown below the requested fields.  The system will auto-populate as the fields are completed.  If a mistake is made, simple click ‘Reload Template’ once it has been corrected.  The email can also be manually edited as desired.  </a:t>
            </a:r>
          </a:p>
          <a:p>
            <a:endParaRPr lang="en-US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If a candidate’s CV has been uploaded in the system, it will also automatically be attached to the email.  The COM P&amp;T guidelines are also linked within, so you don’t have to attach to the email.</a:t>
            </a:r>
            <a:endParaRPr lang="en-US" sz="16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729576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91000"/>
            <a:ext cx="5729575" cy="246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04800"/>
            <a:ext cx="7498080" cy="1143000"/>
          </a:xfrm>
        </p:spPr>
        <p:txBody>
          <a:bodyPr/>
          <a:lstStyle/>
          <a:p>
            <a:r>
              <a:rPr lang="en-US" dirty="0" smtClean="0"/>
              <a:t>Referee Screen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853" y="4800600"/>
            <a:ext cx="8125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Once the referee logs into the system, s/he will be taken to this screen.  Here a document can be uploaded.  If the referee is unable to complete the request, s/he can decline.  With either action, an email notice will be sent to the person who sent the request to the referee.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Directions for the referee as well as the link to the P&amp;T document are also provided on this screen.</a:t>
            </a:r>
            <a:endParaRPr lang="en-US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3" y="1295400"/>
            <a:ext cx="8299450" cy="33938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7498080" cy="11430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7119486" cy="3505201"/>
          </a:xfrm>
        </p:spPr>
        <p:txBody>
          <a:bodyPr numCol="2">
            <a:normAutofit/>
          </a:bodyPr>
          <a:lstStyle/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Office of Faculty Affairs:</a:t>
            </a: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Emily Freeman</a:t>
            </a: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  <a:hlinkClick r:id="rId3"/>
              </a:rPr>
              <a:t>ESFreeman@uams.edu</a:t>
            </a:r>
            <a:endParaRPr lang="en-US" dirty="0" smtClean="0">
              <a:latin typeface="+mj-lt"/>
            </a:endParaRP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526-4684</a:t>
            </a:r>
          </a:p>
          <a:p>
            <a:pPr marL="26988" indent="0">
              <a:spcBef>
                <a:spcPts val="0"/>
              </a:spcBef>
              <a:buNone/>
            </a:pPr>
            <a:endParaRPr lang="en-US" dirty="0" smtClean="0">
              <a:latin typeface="+mj-lt"/>
            </a:endParaRPr>
          </a:p>
          <a:p>
            <a:pPr marL="26988" indent="0"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IT Development:</a:t>
            </a: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Daojun Liu</a:t>
            </a: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  <a:hlinkClick r:id="rId4"/>
              </a:rPr>
              <a:t>DLiu@uams.edu</a:t>
            </a:r>
            <a:r>
              <a:rPr lang="en-US" dirty="0" smtClean="0">
                <a:latin typeface="+mj-lt"/>
              </a:rPr>
              <a:t> </a:t>
            </a: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686-7488</a:t>
            </a:r>
            <a:endParaRPr lang="en-US" dirty="0">
              <a:latin typeface="+mj-lt"/>
            </a:endParaRPr>
          </a:p>
          <a:p>
            <a:pPr marL="26988" indent="0">
              <a:spcBef>
                <a:spcPts val="0"/>
              </a:spcBef>
              <a:buNone/>
            </a:pPr>
            <a:endParaRPr lang="en-US" dirty="0" smtClean="0">
              <a:latin typeface="+mj-lt"/>
            </a:endParaRPr>
          </a:p>
          <a:p>
            <a:pPr marL="26988" indent="0"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  <a:p>
            <a:pPr marL="26988" indent="0"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Kerstine Wanas</a:t>
            </a: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  <a:hlinkClick r:id="rId5"/>
              </a:rPr>
              <a:t>KWWanas@uams.edu</a:t>
            </a:r>
            <a:endParaRPr lang="en-US" dirty="0" smtClean="0">
              <a:latin typeface="+mj-lt"/>
            </a:endParaRPr>
          </a:p>
          <a:p>
            <a:pPr marL="26988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526-4661</a:t>
            </a:r>
          </a:p>
        </p:txBody>
      </p:sp>
    </p:spTree>
    <p:extLst>
      <p:ext uri="{BB962C8B-B14F-4D97-AF65-F5344CB8AC3E}">
        <p14:creationId xmlns:p14="http://schemas.microsoft.com/office/powerpoint/2010/main" val="37623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98080" cy="1143000"/>
          </a:xfrm>
        </p:spPr>
        <p:txBody>
          <a:bodyPr/>
          <a:lstStyle/>
          <a:p>
            <a:r>
              <a:rPr lang="en-US" dirty="0" smtClean="0"/>
              <a:t>Log In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519969" cy="3824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638800"/>
            <a:ext cx="759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To access the system, use your UAMS system username and password.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2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304800"/>
            <a:ext cx="7498080" cy="1143000"/>
          </a:xfrm>
        </p:spPr>
        <p:txBody>
          <a:bodyPr/>
          <a:lstStyle/>
          <a:p>
            <a:r>
              <a:rPr lang="en-US" dirty="0" smtClean="0"/>
              <a:t>View Requests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638800"/>
            <a:ext cx="759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This screen will display all of the pending requests for your department.  To see an individual’s record, click ‘View’ next to his/her name.</a:t>
            </a:r>
            <a:endParaRPr lang="en-US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696200" cy="40726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0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98080" cy="1143000"/>
          </a:xfrm>
        </p:spPr>
        <p:txBody>
          <a:bodyPr/>
          <a:lstStyle/>
          <a:p>
            <a:r>
              <a:rPr lang="en-US" dirty="0" smtClean="0"/>
              <a:t>Individual Candidate’s Screen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4532"/>
            <a:ext cx="6079201" cy="61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143000"/>
          </a:xfrm>
        </p:spPr>
        <p:txBody>
          <a:bodyPr/>
          <a:lstStyle/>
          <a:p>
            <a:r>
              <a:rPr lang="en-US" dirty="0" smtClean="0"/>
              <a:t>Individual Candidate’s Screen (top)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25685" cy="4338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159" y="5858470"/>
            <a:ext cx="805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 top portion of this screen will show the candidate’s current information as well as the promotion and/or tenure request.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23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1143000"/>
          </a:xfrm>
        </p:spPr>
        <p:txBody>
          <a:bodyPr/>
          <a:lstStyle/>
          <a:p>
            <a:r>
              <a:rPr lang="en-US" sz="3200" dirty="0" smtClean="0"/>
              <a:t>Individual Candidate’s Screen (bottom)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2159" y="5535304"/>
            <a:ext cx="805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 bottom portion of this screen shows the folders where candidates will upload supporting documents for the request.</a:t>
            </a:r>
            <a:endParaRPr lang="en-US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1295400"/>
            <a:ext cx="8113713" cy="41338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96200" cy="1143000"/>
          </a:xfrm>
        </p:spPr>
        <p:txBody>
          <a:bodyPr/>
          <a:lstStyle/>
          <a:p>
            <a:r>
              <a:rPr lang="en-US" dirty="0" smtClean="0"/>
              <a:t>Folder View – Upload Documents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6350"/>
            <a:ext cx="7982725" cy="4286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53025"/>
            <a:ext cx="714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638800"/>
            <a:ext cx="79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638800"/>
            <a:ext cx="798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Within each folder, individual documents can be uploaded.  Click ‘Browse’ to find the document on your computer.  Select a document type from the drop-down box and click ‘Upload’.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638"/>
            <a:ext cx="8058924" cy="1143000"/>
          </a:xfrm>
        </p:spPr>
        <p:txBody>
          <a:bodyPr/>
          <a:lstStyle/>
          <a:p>
            <a:r>
              <a:rPr lang="en-US" sz="3200" dirty="0" smtClean="0"/>
              <a:t>Folder View – Organize Documents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38800"/>
            <a:ext cx="79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638800"/>
            <a:ext cx="798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Once documents have been uploaded within the folders, they can be sorted into the desired order with the up/down buttons.</a:t>
            </a:r>
            <a:endParaRPr lang="en-US" dirty="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38" y="1291389"/>
            <a:ext cx="7625262" cy="4219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5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304800"/>
            <a:ext cx="7498080" cy="1143000"/>
          </a:xfrm>
        </p:spPr>
        <p:txBody>
          <a:bodyPr/>
          <a:lstStyle/>
          <a:p>
            <a:r>
              <a:rPr lang="en-US" dirty="0" smtClean="0"/>
              <a:t>Request Outside Letters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926" y="5177135"/>
            <a:ext cx="7946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To request outside letters within the system, select the candidate’s name from the drop down field.  Complete the requested referee information.  This will auto-populate the email shown below the fields (as seen on the following slide).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26" y="1405689"/>
            <a:ext cx="8046796" cy="34711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9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lored">
  <a:themeElements>
    <a:clrScheme name="Custom 43">
      <a:dk1>
        <a:sysClr val="windowText" lastClr="000000"/>
      </a:dk1>
      <a:lt1>
        <a:sysClr val="window" lastClr="FFFFFF"/>
      </a:lt1>
      <a:dk2>
        <a:srgbClr val="081826"/>
      </a:dk2>
      <a:lt2>
        <a:srgbClr val="C00000"/>
      </a:lt2>
      <a:accent1>
        <a:srgbClr val="2254A6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Tailored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Console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Tailored</Template>
  <TotalTime>422</TotalTime>
  <Words>423</Words>
  <Application>Microsoft Office PowerPoint</Application>
  <PresentationFormat>On-screen Show (4:3)</PresentationFormat>
  <Paragraphs>54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Tailored</vt:lpstr>
      <vt:lpstr>Electronic P&amp;T Database Department Chair Guide</vt:lpstr>
      <vt:lpstr>Log In </vt:lpstr>
      <vt:lpstr>View Requests</vt:lpstr>
      <vt:lpstr>Individual Candidate’s Screen</vt:lpstr>
      <vt:lpstr>Individual Candidate’s Screen (top)</vt:lpstr>
      <vt:lpstr>Individual Candidate’s Screen (bottom)</vt:lpstr>
      <vt:lpstr>Folder View – Upload Documents</vt:lpstr>
      <vt:lpstr>Folder View – Organize Documents</vt:lpstr>
      <vt:lpstr>Request Outside Letters</vt:lpstr>
      <vt:lpstr>Request Outside Letters</vt:lpstr>
      <vt:lpstr>Referee Screen</vt:lpstr>
      <vt:lpstr>Contact Information</vt:lpstr>
    </vt:vector>
  </TitlesOfParts>
  <Company>University of Arkansas for Medical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P&amp;T Database Department Chair Instructions</dc:title>
  <dc:creator>UAMS</dc:creator>
  <cp:lastModifiedBy>UAMS</cp:lastModifiedBy>
  <cp:revision>32</cp:revision>
  <cp:lastPrinted>2012-04-02T20:00:30Z</cp:lastPrinted>
  <dcterms:created xsi:type="dcterms:W3CDTF">2012-03-30T13:29:22Z</dcterms:created>
  <dcterms:modified xsi:type="dcterms:W3CDTF">2012-04-03T18:08:22Z</dcterms:modified>
</cp:coreProperties>
</file>